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53" autoAdjust="0"/>
    <p:restoredTop sz="94660"/>
  </p:normalViewPr>
  <p:slideViewPr>
    <p:cSldViewPr>
      <p:cViewPr varScale="1">
        <p:scale>
          <a:sx n="69" d="100"/>
          <a:sy n="69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21/06/1442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55576" y="836712"/>
            <a:ext cx="6984776" cy="411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5400" b="1" dirty="0">
                <a:solidFill>
                  <a:srgbClr val="FF0000"/>
                </a:solidFill>
                <a:ea typeface="Times New Roman"/>
              </a:rPr>
              <a:t>عناية وخزن</a:t>
            </a:r>
            <a:endParaRPr lang="en-US" sz="5400" dirty="0">
              <a:ea typeface="Calibri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5400" b="1" dirty="0">
                <a:solidFill>
                  <a:srgbClr val="FF0000"/>
                </a:solidFill>
                <a:ea typeface="Times New Roman"/>
              </a:rPr>
              <a:t>المحاضرة الخامسة</a:t>
            </a:r>
            <a:endParaRPr lang="en-US" sz="5400" dirty="0">
              <a:ea typeface="Calibri"/>
              <a:cs typeface="Arial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SA" sz="5400" b="1" dirty="0">
                <a:solidFill>
                  <a:srgbClr val="FF0000"/>
                </a:solidFill>
                <a:ea typeface="Times New Roman"/>
              </a:rPr>
              <a:t>الدكتور حمزة عباس </a:t>
            </a:r>
            <a:r>
              <a:rPr lang="ar-SA" sz="5400" b="1" dirty="0" smtClean="0">
                <a:solidFill>
                  <a:srgbClr val="FF0000"/>
                </a:solidFill>
                <a:ea typeface="Times New Roman"/>
              </a:rPr>
              <a:t>حمزة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SA" sz="5400" b="1" dirty="0">
                <a:solidFill>
                  <a:srgbClr val="0070C0"/>
                </a:solidFill>
                <a:ea typeface="Calibri"/>
              </a:rPr>
              <a:t>التغليف والتعبئة </a:t>
            </a:r>
            <a:endParaRPr lang="en-US" sz="5400" dirty="0">
              <a:solidFill>
                <a:srgbClr val="0070C0"/>
              </a:solidFill>
              <a:ea typeface="Calibri"/>
              <a:cs typeface="Arial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8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13"/>
    </mc:Choice>
    <mc:Fallback>
      <p:transition spd="slow" advTm="1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Autofit/>
          </a:bodyPr>
          <a:lstStyle/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3200" b="1" dirty="0">
                <a:solidFill>
                  <a:srgbClr val="FF0000"/>
                </a:solidFill>
                <a:ea typeface="Calibri"/>
                <a:cs typeface="Arial"/>
              </a:rPr>
              <a:t>خامسا- التغليف والتعبئة :</a:t>
            </a:r>
            <a:r>
              <a:rPr lang="en-US" sz="3200" dirty="0">
                <a:ea typeface="Calibri"/>
                <a:cs typeface="Arial"/>
              </a:rPr>
              <a:t/>
            </a:r>
            <a:br>
              <a:rPr lang="en-US" sz="3200" dirty="0">
                <a:ea typeface="Calibri"/>
                <a:cs typeface="Arial"/>
              </a:rPr>
            </a:br>
            <a:r>
              <a:rPr lang="ar-SA" sz="3200" b="1" dirty="0">
                <a:ea typeface="Calibri"/>
                <a:cs typeface="Arial"/>
              </a:rPr>
              <a:t>تعتبر عملية التعبئة والعبوات من أهم </a:t>
            </a:r>
            <a:r>
              <a:rPr lang="ar-SA" sz="3200" b="1" dirty="0" smtClean="0">
                <a:ea typeface="Calibri"/>
                <a:cs typeface="Arial"/>
              </a:rPr>
              <a:t>المراحل </a:t>
            </a:r>
            <a:r>
              <a:rPr lang="ar-SA" sz="3200" b="1" dirty="0">
                <a:ea typeface="Calibri"/>
                <a:cs typeface="Arial"/>
              </a:rPr>
              <a:t>في سلسلة ما بعد الحصاد لتداول الحاصلات البستانية من الخضار </a:t>
            </a:r>
            <a:r>
              <a:rPr lang="ar-SA" sz="3200" b="1" dirty="0" err="1">
                <a:ea typeface="Calibri"/>
                <a:cs typeface="Arial"/>
              </a:rPr>
              <a:t>والفاكهه</a:t>
            </a:r>
            <a:r>
              <a:rPr lang="ar-SA" sz="3200" b="1" dirty="0">
                <a:ea typeface="Calibri"/>
                <a:cs typeface="Arial"/>
              </a:rPr>
              <a:t> باعتبار أن الغاية منها هي:</a:t>
            </a:r>
            <a:r>
              <a:rPr lang="en-US" sz="3200" dirty="0">
                <a:ea typeface="Calibri"/>
                <a:cs typeface="Arial"/>
              </a:rPr>
              <a:t/>
            </a:r>
            <a:br>
              <a:rPr lang="en-US" sz="3200" dirty="0">
                <a:ea typeface="Calibri"/>
                <a:cs typeface="Arial"/>
              </a:rPr>
            </a:br>
            <a:r>
              <a:rPr lang="ar-SA" sz="3200" b="1" dirty="0">
                <a:ea typeface="Calibri"/>
                <a:cs typeface="Arial"/>
              </a:rPr>
              <a:t>  </a:t>
            </a:r>
            <a:r>
              <a:rPr lang="ar-SA" sz="3200" b="1" dirty="0" smtClean="0">
                <a:ea typeface="Calibri"/>
                <a:cs typeface="Arial"/>
              </a:rPr>
              <a:t>1- </a:t>
            </a:r>
            <a:r>
              <a:rPr lang="ar-SA" sz="3200" b="1" dirty="0">
                <a:ea typeface="Calibri"/>
                <a:cs typeface="Arial"/>
              </a:rPr>
              <a:t>احتواء المنتج الطازج ليحقق وحدة تداول سهلة وتبقى سليمة خلال مرحلة النقل والتخزين والتسويق .</a:t>
            </a:r>
            <a:r>
              <a:rPr lang="en-US" sz="3200" dirty="0">
                <a:ea typeface="Calibri"/>
                <a:cs typeface="Arial"/>
              </a:rPr>
              <a:t/>
            </a:r>
            <a:br>
              <a:rPr lang="en-US" sz="3200" dirty="0">
                <a:ea typeface="Calibri"/>
                <a:cs typeface="Arial"/>
              </a:rPr>
            </a:br>
            <a:r>
              <a:rPr lang="ar-SA" sz="3200" b="1" dirty="0">
                <a:ea typeface="Calibri"/>
                <a:cs typeface="Arial"/>
              </a:rPr>
              <a:t> 2- تحمي المنتج الطازج من  الأضرار الميكانيكية التي قد تصيبها أثناء التداول مثل الكدمات الناتجة عن الضغط , الاصطدام , الاحتكاك جراء الاهتزاز ,القطع والثقوب في حال استعمال الصناديق  الخشبية. </a:t>
            </a:r>
            <a:endParaRPr lang="en-US" sz="32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9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40"/>
    </mc:Choice>
    <mc:Fallback>
      <p:transition spd="slow" advTm="8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3200" b="1" dirty="0" smtClean="0">
                <a:ea typeface="Calibri"/>
                <a:cs typeface="Arial"/>
              </a:rPr>
              <a:t>3- </a:t>
            </a:r>
            <a:r>
              <a:rPr lang="ar-SA" sz="3200" b="1" dirty="0">
                <a:ea typeface="Calibri"/>
                <a:cs typeface="Arial"/>
              </a:rPr>
              <a:t>التعريف بالمنتج : حيث يمكن وضع البيانات اللازمة على العبوة وتتضمن : النوع والصنف والوزن أو  العدد وبلد المنشأ والعلامة التجارية وفي بعض الأحيان اسم المزارع </a:t>
            </a:r>
            <a:r>
              <a:rPr lang="ar-SA" sz="3200" b="1" dirty="0" err="1">
                <a:ea typeface="Calibri"/>
                <a:cs typeface="Arial"/>
              </a:rPr>
              <a:t>والمعبئ</a:t>
            </a:r>
            <a:r>
              <a:rPr lang="ar-SA" sz="3200" b="1" dirty="0">
                <a:ea typeface="Calibri"/>
                <a:cs typeface="Arial"/>
              </a:rPr>
              <a:t> والمصدر , وتطلب بعض الأسواق بيانات إضافية تتعلق بالمبيدات والتشميع والمعاملات الحرارية</a:t>
            </a:r>
            <a:r>
              <a:rPr lang="ar-SA" sz="3200" b="1" dirty="0" smtClean="0">
                <a:ea typeface="Calibri"/>
                <a:cs typeface="Arial"/>
              </a:rPr>
              <a:t>.</a:t>
            </a:r>
            <a:br>
              <a:rPr lang="ar-SA" sz="3200" b="1" dirty="0" smtClean="0">
                <a:ea typeface="Calibri"/>
                <a:cs typeface="Arial"/>
              </a:rPr>
            </a:br>
            <a:r>
              <a:rPr lang="en-US" sz="3200" dirty="0">
                <a:ea typeface="Calibri"/>
                <a:cs typeface="Arial"/>
              </a:rPr>
              <a:t/>
            </a:r>
            <a:br>
              <a:rPr lang="en-US" sz="3200" dirty="0">
                <a:ea typeface="Calibri"/>
                <a:cs typeface="Arial"/>
              </a:rPr>
            </a:br>
            <a:r>
              <a:rPr lang="ar-SA" sz="3200" b="1" dirty="0">
                <a:ea typeface="Calibri"/>
                <a:cs typeface="Arial"/>
              </a:rPr>
              <a:t>4- تعتبر العبوات نظام فعال للغاية في الترويج والدعاية للمنتج الذي تحتويه</a:t>
            </a:r>
            <a:r>
              <a:rPr lang="en-US" sz="3200" b="1" dirty="0">
                <a:latin typeface="Arial"/>
                <a:ea typeface="Calibri"/>
                <a:cs typeface="Arial"/>
              </a:rPr>
              <a:t>.   </a:t>
            </a:r>
            <a:r>
              <a:rPr lang="ar-SA" sz="3200" b="1" dirty="0" smtClean="0">
                <a:latin typeface="Arial"/>
                <a:ea typeface="Calibri"/>
                <a:cs typeface="Arial"/>
              </a:rPr>
              <a:t/>
            </a:r>
            <a:br>
              <a:rPr lang="ar-SA" sz="3200" b="1" dirty="0" smtClean="0">
                <a:latin typeface="Arial"/>
                <a:ea typeface="Calibri"/>
                <a:cs typeface="Arial"/>
              </a:rPr>
            </a:br>
            <a:r>
              <a:rPr lang="en-US" sz="3200" dirty="0">
                <a:ea typeface="Calibri"/>
                <a:cs typeface="Arial"/>
              </a:rPr>
              <a:t/>
            </a:r>
            <a:br>
              <a:rPr lang="en-US" sz="3200" dirty="0">
                <a:ea typeface="Calibri"/>
                <a:cs typeface="Arial"/>
              </a:rPr>
            </a:br>
            <a:r>
              <a:rPr lang="ar-SA" sz="3200" b="1" dirty="0">
                <a:ea typeface="Calibri"/>
                <a:cs typeface="Arial"/>
              </a:rPr>
              <a:t>5- تسهل العبوات المنتظمة والتي بها فتحات للتهوية عملية التبريد للمنتجات </a:t>
            </a:r>
            <a:r>
              <a:rPr lang="ar-SA" sz="3200" b="1" dirty="0" smtClean="0">
                <a:ea typeface="Calibri"/>
                <a:cs typeface="Arial"/>
              </a:rPr>
              <a:t>الزراعية</a:t>
            </a:r>
            <a:r>
              <a:rPr lang="ar-SA" sz="3200" b="1" dirty="0" smtClean="0">
                <a:ea typeface="Calibri"/>
                <a:cs typeface="Arial"/>
              </a:rPr>
              <a:t>.</a:t>
            </a:r>
            <a:endParaRPr lang="en-US" sz="32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8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38"/>
    </mc:Choice>
    <mc:Fallback>
      <p:transition spd="slow" advTm="105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 fontScale="90000"/>
          </a:bodyPr>
          <a:lstStyle/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b="1" dirty="0">
                <a:solidFill>
                  <a:srgbClr val="FF0000"/>
                </a:solidFill>
                <a:ea typeface="Calibri"/>
                <a:cs typeface="Arial"/>
              </a:rPr>
              <a:t>طرق التخزين :</a:t>
            </a:r>
            <a:r>
              <a:rPr lang="en-US" sz="3600" dirty="0">
                <a:ea typeface="Calibri"/>
                <a:cs typeface="Arial"/>
              </a:rPr>
              <a:t/>
            </a:r>
            <a:br>
              <a:rPr lang="en-US" sz="3600" dirty="0">
                <a:ea typeface="Calibri"/>
                <a:cs typeface="Arial"/>
              </a:rPr>
            </a:br>
            <a:r>
              <a:rPr lang="ar-SA" b="1" dirty="0">
                <a:ea typeface="Calibri"/>
                <a:cs typeface="Arial"/>
              </a:rPr>
              <a:t>يقصد بعمليات التخزين حفظ الثمار بحالة جيدة لغرض استهلاكها أو حفظها لوقت أطول و هناك طرق عديدة للتخزين من أهمها:   </a:t>
            </a:r>
            <a:r>
              <a:rPr lang="en-US" sz="3600" dirty="0">
                <a:ea typeface="Calibri"/>
                <a:cs typeface="Arial"/>
              </a:rPr>
              <a:t/>
            </a:r>
            <a:br>
              <a:rPr lang="en-US" sz="3600" dirty="0">
                <a:ea typeface="Calibri"/>
                <a:cs typeface="Arial"/>
              </a:rPr>
            </a:br>
            <a:r>
              <a:rPr lang="ar-SA" b="1" dirty="0">
                <a:solidFill>
                  <a:srgbClr val="FF0000"/>
                </a:solidFill>
                <a:ea typeface="Calibri"/>
                <a:cs typeface="Arial"/>
              </a:rPr>
              <a:t> 1-  التخزين في الحقل : </a:t>
            </a:r>
            <a:r>
              <a:rPr lang="en-US" sz="3600" dirty="0">
                <a:ea typeface="Calibri"/>
                <a:cs typeface="Arial"/>
              </a:rPr>
              <a:t/>
            </a:r>
            <a:br>
              <a:rPr lang="en-US" sz="3600" dirty="0">
                <a:ea typeface="Calibri"/>
                <a:cs typeface="Arial"/>
              </a:rPr>
            </a:br>
            <a:r>
              <a:rPr lang="ar-SA" b="1" dirty="0">
                <a:ea typeface="Calibri"/>
                <a:cs typeface="Arial"/>
              </a:rPr>
              <a:t>يقصد به ترك الثمار بعد جمعها في الحقل في مكان معين معد لذلك   -  كما هو الحال في تخزين درنات البطاطس و الموز  </a:t>
            </a:r>
            <a:r>
              <a:rPr lang="en-US" sz="3600" dirty="0">
                <a:ea typeface="Calibri"/>
                <a:cs typeface="Arial"/>
              </a:rPr>
              <a:t/>
            </a:r>
            <a:br>
              <a:rPr lang="en-US" sz="3600" dirty="0">
                <a:ea typeface="Calibri"/>
                <a:cs typeface="Arial"/>
              </a:rPr>
            </a:br>
            <a:endParaRPr lang="en-US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71"/>
    </mc:Choice>
    <mc:Fallback>
      <p:transition spd="slow" advTm="6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b="1" dirty="0">
                <a:ea typeface="Calibri"/>
                <a:cs typeface="Arial"/>
              </a:rPr>
              <a:t> </a:t>
            </a:r>
            <a:r>
              <a:rPr lang="en-US" sz="3600" dirty="0">
                <a:ea typeface="Calibri"/>
                <a:cs typeface="Arial"/>
              </a:rPr>
              <a:t/>
            </a:r>
            <a:br>
              <a:rPr lang="en-US" sz="3600" dirty="0">
                <a:ea typeface="Calibri"/>
                <a:cs typeface="Arial"/>
              </a:rPr>
            </a:br>
            <a:r>
              <a:rPr lang="ar-SA" sz="3300" b="1" dirty="0">
                <a:solidFill>
                  <a:srgbClr val="FF0000"/>
                </a:solidFill>
                <a:ea typeface="Calibri"/>
                <a:cs typeface="Arial"/>
              </a:rPr>
              <a:t>2-   التخزين في غرف خاصة : </a:t>
            </a:r>
            <a:r>
              <a:rPr lang="en-US" sz="3300" dirty="0">
                <a:ea typeface="Calibri"/>
                <a:cs typeface="Arial"/>
              </a:rPr>
              <a:t/>
            </a:r>
            <a:br>
              <a:rPr lang="en-US" sz="3300" dirty="0">
                <a:ea typeface="Calibri"/>
                <a:cs typeface="Arial"/>
              </a:rPr>
            </a:br>
            <a:r>
              <a:rPr lang="ar-SA" sz="3300" b="1" dirty="0">
                <a:ea typeface="Calibri"/>
                <a:cs typeface="Arial"/>
              </a:rPr>
              <a:t>في هذه الطريقة تخزن الثمار في غرف مهواه و ذلك لمدة قصيرة و ذلك في المناطق التي تنخفض فيها درجات </a:t>
            </a:r>
            <a:r>
              <a:rPr lang="ar-SA" sz="3300" b="1" dirty="0" smtClean="0">
                <a:ea typeface="Calibri"/>
                <a:cs typeface="Arial"/>
              </a:rPr>
              <a:t>الحرارة </a:t>
            </a:r>
            <a:r>
              <a:rPr lang="ar-SA" sz="3300" b="1" dirty="0">
                <a:ea typeface="Calibri"/>
                <a:cs typeface="Arial"/>
              </a:rPr>
              <a:t>لفترة طويلة و تستخدم لتخزين ثمار التفاح و الكمثري </a:t>
            </a:r>
            <a:r>
              <a:rPr lang="ar-SA" sz="3300" b="1" dirty="0" smtClean="0">
                <a:ea typeface="Calibri"/>
                <a:cs typeface="Arial"/>
              </a:rPr>
              <a:t/>
            </a:r>
            <a:br>
              <a:rPr lang="ar-SA" sz="3300" b="1" dirty="0" smtClean="0">
                <a:ea typeface="Calibri"/>
                <a:cs typeface="Arial"/>
              </a:rPr>
            </a:br>
            <a:r>
              <a:rPr lang="ar-SA" sz="3300" b="1" dirty="0" smtClean="0">
                <a:ea typeface="Calibri"/>
                <a:cs typeface="Arial"/>
              </a:rPr>
              <a:t> </a:t>
            </a:r>
            <a:r>
              <a:rPr lang="en-US" sz="3300" dirty="0">
                <a:ea typeface="Calibri"/>
                <a:cs typeface="Arial"/>
              </a:rPr>
              <a:t/>
            </a:r>
            <a:br>
              <a:rPr lang="en-US" sz="3300" dirty="0">
                <a:ea typeface="Calibri"/>
                <a:cs typeface="Arial"/>
              </a:rPr>
            </a:br>
            <a:r>
              <a:rPr lang="ar-SA" sz="3300" b="1" dirty="0">
                <a:solidFill>
                  <a:srgbClr val="FF0000"/>
                </a:solidFill>
                <a:ea typeface="Calibri"/>
                <a:cs typeface="Arial"/>
              </a:rPr>
              <a:t>3- التخزين المبرد:  </a:t>
            </a:r>
            <a:r>
              <a:rPr lang="en-US" sz="3300" dirty="0">
                <a:ea typeface="Calibri"/>
                <a:cs typeface="Arial"/>
              </a:rPr>
              <a:t/>
            </a:r>
            <a:br>
              <a:rPr lang="en-US" sz="3300" dirty="0">
                <a:ea typeface="Calibri"/>
                <a:cs typeface="Arial"/>
              </a:rPr>
            </a:br>
            <a:r>
              <a:rPr lang="ar-SA" sz="3300" b="1" dirty="0">
                <a:ea typeface="Calibri"/>
                <a:cs typeface="Arial"/>
              </a:rPr>
              <a:t>و يستخدم لهذا الغرض ثلاجات خاصة تتحكم فيها درجة </a:t>
            </a:r>
            <a:r>
              <a:rPr lang="ar-SA" sz="3300" b="1" dirty="0" smtClean="0">
                <a:ea typeface="Calibri"/>
                <a:cs typeface="Arial"/>
              </a:rPr>
              <a:t>الحرارة </a:t>
            </a:r>
            <a:r>
              <a:rPr lang="ar-SA" sz="3300" b="1" dirty="0">
                <a:ea typeface="Calibri"/>
                <a:cs typeface="Arial"/>
              </a:rPr>
              <a:t>و نسبة الرطوبة إلي الدرجة المناسبة و هي من أهم و أفضل الطرق في التخزين و تستخدم في تخزين محاصيل الخضر و  الفاكهة المختلفة.</a:t>
            </a:r>
            <a:r>
              <a:rPr lang="en-US" sz="3600" dirty="0">
                <a:ea typeface="Calibri"/>
                <a:cs typeface="Arial"/>
              </a:rPr>
              <a:t/>
            </a:r>
            <a:br>
              <a:rPr lang="en-US" sz="3600" dirty="0">
                <a:ea typeface="Calibri"/>
                <a:cs typeface="Arial"/>
              </a:rPr>
            </a:br>
            <a:r>
              <a:rPr lang="ar-SA" b="1" dirty="0">
                <a:ea typeface="Calibri"/>
                <a:cs typeface="Arial"/>
              </a:rPr>
              <a:t> </a:t>
            </a:r>
            <a:r>
              <a:rPr lang="en-US" sz="3600" dirty="0">
                <a:ea typeface="Calibri"/>
                <a:cs typeface="Arial"/>
              </a:rPr>
              <a:t/>
            </a:r>
            <a:br>
              <a:rPr lang="en-US" sz="3600" dirty="0">
                <a:ea typeface="Calibri"/>
                <a:cs typeface="Arial"/>
              </a:rPr>
            </a:br>
            <a:endParaRPr lang="en-US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7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53"/>
    </mc:Choice>
    <mc:Fallback>
      <p:transition spd="slow" advTm="6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3100" b="1" dirty="0" smtClean="0">
                <a:solidFill>
                  <a:srgbClr val="FF0000"/>
                </a:solidFill>
                <a:ea typeface="Calibri"/>
                <a:cs typeface="Arial"/>
              </a:rPr>
              <a:t>4- </a:t>
            </a:r>
            <a:r>
              <a:rPr lang="ar-SA" sz="3100" b="1" dirty="0">
                <a:solidFill>
                  <a:srgbClr val="FF0000"/>
                </a:solidFill>
                <a:ea typeface="Calibri"/>
                <a:cs typeface="Arial"/>
              </a:rPr>
              <a:t>التخزين في جو هوائي معدل :  </a:t>
            </a:r>
            <a:r>
              <a:rPr lang="en-US" sz="3100" dirty="0">
                <a:ea typeface="Calibri"/>
                <a:cs typeface="Arial"/>
              </a:rPr>
              <a:t/>
            </a:r>
            <a:br>
              <a:rPr lang="en-US" sz="3100" dirty="0">
                <a:ea typeface="Calibri"/>
                <a:cs typeface="Arial"/>
              </a:rPr>
            </a:br>
            <a:r>
              <a:rPr lang="ar-SA" sz="3100" b="1" dirty="0">
                <a:ea typeface="Calibri"/>
                <a:cs typeface="Arial"/>
              </a:rPr>
              <a:t>وهو عبارة تخزين الثمار في غرف مبرده و معدل فيها محتويات الهواء من الغازات حيث تقل فيها نسبه الأكسجين و </a:t>
            </a:r>
            <a:r>
              <a:rPr lang="ar-SA" sz="3100" b="1" dirty="0" smtClean="0">
                <a:ea typeface="Calibri"/>
                <a:cs typeface="Arial"/>
              </a:rPr>
              <a:t>تزداد </a:t>
            </a:r>
            <a:r>
              <a:rPr lang="ar-SA" sz="3100" b="1" dirty="0">
                <a:ea typeface="Calibri"/>
                <a:cs typeface="Arial"/>
              </a:rPr>
              <a:t>نسبه ثاني </a:t>
            </a:r>
            <a:r>
              <a:rPr lang="ar-SA" sz="3100" b="1" dirty="0" smtClean="0">
                <a:ea typeface="Calibri"/>
                <a:cs typeface="Arial"/>
              </a:rPr>
              <a:t>أكسيد </a:t>
            </a:r>
            <a:r>
              <a:rPr lang="ar-SA" sz="3100" b="1" dirty="0">
                <a:ea typeface="Calibri"/>
                <a:cs typeface="Arial"/>
              </a:rPr>
              <a:t>الكربون  </a:t>
            </a:r>
            <a:r>
              <a:rPr lang="ar-SA" sz="3100" b="1" dirty="0" smtClean="0">
                <a:ea typeface="Calibri"/>
                <a:cs typeface="Arial"/>
              </a:rPr>
              <a:t>.</a:t>
            </a:r>
            <a:br>
              <a:rPr lang="ar-SA" sz="3100" b="1" dirty="0" smtClean="0">
                <a:ea typeface="Calibri"/>
                <a:cs typeface="Arial"/>
              </a:rPr>
            </a:br>
            <a:r>
              <a:rPr lang="ar-SA" sz="3100" b="1" dirty="0" smtClean="0">
                <a:ea typeface="Calibri"/>
                <a:cs typeface="Arial"/>
              </a:rPr>
              <a:t>  </a:t>
            </a:r>
            <a:r>
              <a:rPr lang="en-US" sz="3100" dirty="0">
                <a:ea typeface="Calibri"/>
                <a:cs typeface="Arial"/>
              </a:rPr>
              <a:t/>
            </a:r>
            <a:br>
              <a:rPr lang="en-US" sz="3100" dirty="0">
                <a:ea typeface="Calibri"/>
                <a:cs typeface="Arial"/>
              </a:rPr>
            </a:br>
            <a:r>
              <a:rPr lang="ar-SA" sz="3100" b="1" dirty="0">
                <a:solidFill>
                  <a:srgbClr val="FF0000"/>
                </a:solidFill>
                <a:ea typeface="Calibri"/>
                <a:cs typeface="Arial"/>
              </a:rPr>
              <a:t>5-  التخزين بالتجميد:    </a:t>
            </a:r>
            <a:r>
              <a:rPr lang="ar-SA" sz="3100" b="1" dirty="0">
                <a:ea typeface="Calibri"/>
                <a:cs typeface="Arial"/>
              </a:rPr>
              <a:t>تخزن الثمار في درجة حرارة منخفضة إلي ما تحت الصفر بدرجات كبيرة و هي تستخدم مع محاصيل الخضر و بعض محاصيل الفاكهة     </a:t>
            </a:r>
            <a:r>
              <a:rPr lang="en-US" sz="3100" dirty="0">
                <a:ea typeface="Calibri"/>
                <a:cs typeface="Arial"/>
              </a:rPr>
              <a:t/>
            </a:r>
            <a:br>
              <a:rPr lang="en-US" sz="3100" dirty="0">
                <a:ea typeface="Calibri"/>
                <a:cs typeface="Arial"/>
              </a:rPr>
            </a:br>
            <a:r>
              <a:rPr lang="ar-SA" sz="3100" b="1" dirty="0">
                <a:solidFill>
                  <a:srgbClr val="FF0000"/>
                </a:solidFill>
                <a:ea typeface="Calibri"/>
                <a:cs typeface="Arial"/>
              </a:rPr>
              <a:t>6-  التخزين بالتجفيف : </a:t>
            </a:r>
            <a:r>
              <a:rPr lang="en-US" sz="3100" dirty="0">
                <a:ea typeface="Calibri"/>
                <a:cs typeface="Arial"/>
              </a:rPr>
              <a:t/>
            </a:r>
            <a:br>
              <a:rPr lang="en-US" sz="3100" dirty="0">
                <a:ea typeface="Calibri"/>
                <a:cs typeface="Arial"/>
              </a:rPr>
            </a:br>
            <a:r>
              <a:rPr lang="ar-SA" sz="3100" b="1" dirty="0">
                <a:ea typeface="Calibri"/>
                <a:cs typeface="Arial"/>
              </a:rPr>
              <a:t>و هو عبارة عن خفض النسبة المئوية للرطوبة في الثمار و حفظها لمدة طويلة مثل الزبيب و التين.</a:t>
            </a:r>
            <a:r>
              <a:rPr lang="en-US" sz="3100" b="1" dirty="0">
                <a:latin typeface="Arial"/>
                <a:ea typeface="Calibri"/>
              </a:rPr>
              <a:t> </a:t>
            </a:r>
            <a:endParaRPr lang="en-US" sz="31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2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343"/>
    </mc:Choice>
    <mc:Fallback>
      <p:transition spd="slow" advTm="183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</TotalTime>
  <Words>65</Words>
  <Application>Microsoft Office PowerPoint</Application>
  <PresentationFormat>عرض على الشاشة (3:4)‏</PresentationFormat>
  <Paragraphs>9</Paragraphs>
  <Slides>6</Slides>
  <Notes>0</Notes>
  <HiddenSlides>0</HiddenSlides>
  <MMClips>6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7" baseType="lpstr">
      <vt:lpstr>سمة Office</vt:lpstr>
      <vt:lpstr>عرض تقديمي في PowerPoint</vt:lpstr>
      <vt:lpstr>خامسا- التغليف والتعبئة : تعتبر عملية التعبئة والعبوات من أهم المراحل في سلسلة ما بعد الحصاد لتداول الحاصلات البستانية من الخضار والفاكهه باعتبار أن الغاية منها هي:   1- احتواء المنتج الطازج ليحقق وحدة تداول سهلة وتبقى سليمة خلال مرحلة النقل والتخزين والتسويق .  2- تحمي المنتج الطازج من  الأضرار الميكانيكية التي قد تصيبها أثناء التداول مثل الكدمات الناتجة عن الضغط , الاصطدام , الاحتكاك جراء الاهتزاز ,القطع والثقوب في حال استعمال الصناديق  الخشبية. </vt:lpstr>
      <vt:lpstr>3- التعريف بالمنتج : حيث يمكن وضع البيانات اللازمة على العبوة وتتضمن : النوع والصنف والوزن أو  العدد وبلد المنشأ والعلامة التجارية وفي بعض الأحيان اسم المزارع والمعبئ والمصدر , وتطلب بعض الأسواق بيانات إضافية تتعلق بالمبيدات والتشميع والمعاملات الحرارية.  4- تعتبر العبوات نظام فعال للغاية في الترويج والدعاية للمنتج الذي تحتويه.     5- تسهل العبوات المنتظمة والتي بها فتحات للتهوية عملية التبريد للمنتجات الزراعية.</vt:lpstr>
      <vt:lpstr>طرق التخزين : يقصد بعمليات التخزين حفظ الثمار بحالة جيدة لغرض استهلاكها أو حفظها لوقت أطول و هناك طرق عديدة للتخزين من أهمها:     1-  التخزين في الحقل :  يقصد به ترك الثمار بعد جمعها في الحقل في مكان معين معد لذلك   -  كما هو الحال في تخزين درنات البطاطس و الموز   </vt:lpstr>
      <vt:lpstr>  2-   التخزين في غرف خاصة :  في هذه الطريقة تخزن الثمار في غرف مهواه و ذلك لمدة قصيرة و ذلك في المناطق التي تنخفض فيها درجات الحرارة لفترة طويلة و تستخدم لتخزين ثمار التفاح و الكمثري    3- التخزين المبرد:   و يستخدم لهذا الغرض ثلاجات خاصة تتحكم فيها درجة الحرارة و نسبة الرطوبة إلي الدرجة المناسبة و هي من أهم و أفضل الطرق في التخزين و تستخدم في تخزين محاصيل الخضر و  الفاكهة المختلفة.   </vt:lpstr>
      <vt:lpstr>4- التخزين في جو هوائي معدل :   وهو عبارة تخزين الثمار في غرف مبرده و معدل فيها محتويات الهواء من الغازات حيث تقل فيها نسبه الأكسجين و تزداد نسبه ثاني أكسيد الكربون  .    5-  التخزين بالتجميد:    تخزن الثمار في درجة حرارة منخفضة إلي ما تحت الصفر بدرجات كبيرة و هي تستخدم مع محاصيل الخضر و بعض محاصيل الفاكهة      6-  التخزين بالتجفيف :  و هو عبارة عن خفض النسبة المئوية للرطوبة في الثمار و حفظها لمدة طويلة مثل الزبيب و التين.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</dc:creator>
  <cp:lastModifiedBy>DR.Ahmed Saker 2O11</cp:lastModifiedBy>
  <cp:revision>10</cp:revision>
  <dcterms:created xsi:type="dcterms:W3CDTF">2021-01-26T18:16:51Z</dcterms:created>
  <dcterms:modified xsi:type="dcterms:W3CDTF">2021-02-03T04:09:38Z</dcterms:modified>
</cp:coreProperties>
</file>